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83" r:id="rId4"/>
    <p:sldId id="264" r:id="rId5"/>
    <p:sldId id="285" r:id="rId6"/>
    <p:sldId id="286" r:id="rId7"/>
    <p:sldId id="287" r:id="rId8"/>
    <p:sldId id="288" r:id="rId9"/>
    <p:sldId id="284" r:id="rId10"/>
    <p:sldId id="271" r:id="rId11"/>
    <p:sldId id="257" r:id="rId12"/>
    <p:sldId id="274" r:id="rId13"/>
    <p:sldId id="261" r:id="rId14"/>
    <p:sldId id="277" r:id="rId15"/>
    <p:sldId id="272" r:id="rId16"/>
    <p:sldId id="289" r:id="rId17"/>
    <p:sldId id="275" r:id="rId18"/>
    <p:sldId id="281" r:id="rId19"/>
    <p:sldId id="291" r:id="rId20"/>
    <p:sldId id="276" r:id="rId21"/>
    <p:sldId id="278" r:id="rId22"/>
    <p:sldId id="282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0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7D14A-FC97-0449-9F4D-23D3964C2C9C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6A02E-F4E1-8F48-B725-D5E085B92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A02E-F4E1-8F48-B725-D5E085B921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430A-381C-3594-67CE-F2044EDA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AA93-4D84-B751-1351-E2A8224F7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ACA5B-619F-3679-5D43-A610EF04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56760-51DD-DB6D-4E9D-2FD1A4DB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C553-F618-D175-4AF7-E0B054F6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5170-24FD-732F-D05F-A0CA9C9A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1A0E2-AEA9-BE58-F590-A3119D73A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B62E-B36C-919F-8464-7457BC28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820A-284D-5250-E0D0-4A6013A0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923ED-C572-CEF3-F751-820D4873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29B9C-FA31-9363-61FB-C976C8C44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C8462-8244-8DEE-060C-7E895E1B2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C615-CFBB-1552-D5A9-E4BEA806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B878-DCA7-0367-924D-98B801E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8DC9C-5841-0E16-3AF7-4FAC12EA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8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C6A0-A652-D89B-43C3-8498D991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DCF2-B717-ED67-4107-4F971DEE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14CCD-F9B0-4DB1-7C3B-2A3A0E2C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94ED6-586F-4DD0-9E8A-340D243A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7009-D416-E1D8-DA9C-BE57EA17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0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4893-1D44-ED6D-BD8A-B0C0197E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CCC4-2968-FEBE-B1C0-7ED11AAB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D187-B1FE-4E15-1312-C1C88D0C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77366-4D6E-A7A3-FAC6-A8AF9CE5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E2C9B-F53C-34C1-966A-65FCE6E8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6F7-F312-9DAA-2476-64DA08AA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5E80-A545-EA16-897C-3BBADCE1F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300FA-19D5-6B04-D6C5-64C1AC9CC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E4D49-BA62-EEE2-6A34-983A9739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0990D-3674-5424-D162-106BCDAD4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87D0C-CE89-0BBF-A5C2-18B0FD92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17C0-B8BE-0D55-3A5B-FB46F8C64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3DB4-647E-94C9-A9B5-42B666AB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4F42A-B4D3-4D96-BFFD-B1D07ABE9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B6EE5-0AEB-776A-EB83-8C83972BF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5BE2B7-01EA-80A9-9363-1B9151B6E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02898-8F90-DB65-0402-0538A3E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788AF-0107-8E6A-EAFE-272D8CF8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C525D-F5B6-07B8-9911-1206C461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020A-E047-C25E-CD4E-D8E2BC3F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DE9A9-26BA-F4EB-D19A-B513A70F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5E976-5F97-5083-3294-61BEFA99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2F761-B7EB-90FB-5672-292B1A6B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44E72-9F9B-7C7B-9D74-CE01F66C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61963-FD19-A38B-0DD2-9FCF8A45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16E96-19B4-1B91-F657-F7721AB9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6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03A4-CD05-9DD4-F285-F4EE2A37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4925-0A76-C2A7-44A9-0F667407E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DA95E-FB61-C989-430D-B6A0E467D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C1131-98C3-1E27-2F65-A8C614F8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D8502-027F-241D-E93C-805889D0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0E0FD-E787-078B-FFFE-C952EE70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D3A14-5027-9CA4-F4A1-6603E82B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E5655-E1F8-6C16-06C0-F8FFFB9EB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3D002-F310-3C60-6CF3-41176494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F8FD2-C357-DEDD-8479-E204E10B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7D49B-A400-0862-0A12-5EF967D4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F8FBC-FA67-BDD0-6787-07A07CE1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C3465-2B21-72BD-4BC1-05A293D3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D904B-CA9D-B087-ACDC-D13856FDA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4086B-0FAE-2205-B5FC-F6CDBAB2A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914E8-2499-964C-B509-6C62DA2B15D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EC4A-5D83-B597-C163-00C492235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4E1FD-358E-23C3-E375-4B218875A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7D22B-6403-F145-B66E-0EB5EEF97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3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FA84-ACCA-E29B-BFE5-07595F49B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Co-localization Methods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A62AC-FC0A-AE5E-0CDF-5B426CD31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Fan Wang </a:t>
            </a:r>
          </a:p>
          <a:p>
            <a:r>
              <a:rPr lang="en-US" dirty="0"/>
              <a:t>March 28 2025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3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5D34-94E6-DFD0-378F-4373009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04" y="184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Several Methods to integrate GWAS and </a:t>
            </a:r>
            <a:r>
              <a:rPr lang="en-US" sz="3600" dirty="0" err="1"/>
              <a:t>eQTL</a:t>
            </a:r>
            <a:r>
              <a:rPr lang="en-US" sz="3600" dirty="0"/>
              <a:t>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0D8CD3-AA7F-A07B-0456-24118EA7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24" y="1101574"/>
            <a:ext cx="10515600" cy="65480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Bayesian approaches </a:t>
            </a:r>
            <a:r>
              <a:rPr lang="en-US" sz="2200" dirty="0"/>
              <a:t>aim to identify shared causal variants contributes to both the disease outcome and gene expression variation.</a:t>
            </a:r>
            <a:endParaRPr lang="en-US" sz="2200" baseline="30000" dirty="0"/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COLOC , </a:t>
            </a:r>
            <a:r>
              <a:rPr lang="en-US" sz="2200" b="1" dirty="0" err="1"/>
              <a:t>eCAVIAR</a:t>
            </a:r>
            <a:r>
              <a:rPr lang="en-US" sz="2200" b="1" dirty="0"/>
              <a:t>, GWAS-</a:t>
            </a:r>
            <a:r>
              <a:rPr lang="en-US" sz="2200" b="1" dirty="0" err="1"/>
              <a:t>PW.etc</a:t>
            </a:r>
            <a:r>
              <a:rPr lang="en-US" sz="2200" b="1" dirty="0"/>
              <a:t>.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200" b="1" dirty="0">
                <a:solidFill>
                  <a:schemeClr val="accent3"/>
                </a:solidFill>
              </a:rPr>
              <a:t>Frequentist-based methods: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200" dirty="0"/>
              <a:t>Methods that impute gene expression based on a reference, and then associate imputed expression with the trait</a:t>
            </a:r>
            <a:r>
              <a:rPr lang="en-US" sz="2200" baseline="30000" dirty="0"/>
              <a:t>1,2</a:t>
            </a:r>
          </a:p>
          <a:p>
            <a:pPr lvl="2">
              <a:lnSpc>
                <a:spcPct val="120000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000000"/>
                </a:solidFill>
              </a:rPr>
              <a:t>PrediXcan</a:t>
            </a:r>
            <a:r>
              <a:rPr lang="en-US" sz="2200" b="1" dirty="0">
                <a:solidFill>
                  <a:srgbClr val="000000"/>
                </a:solidFill>
              </a:rPr>
              <a:t> and TWAS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000000"/>
                </a:solidFill>
              </a:rPr>
              <a:t>Integration methods based on Mendelian randomization </a:t>
            </a:r>
          </a:p>
          <a:p>
            <a:pPr lvl="2">
              <a:lnSpc>
                <a:spcPct val="120000"/>
              </a:lnSpc>
            </a:pPr>
            <a:r>
              <a:rPr lang="en-US" sz="2200" b="1" dirty="0">
                <a:solidFill>
                  <a:srgbClr val="000000"/>
                </a:solidFill>
              </a:rPr>
              <a:t>SMR, SMR-multi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Overlapping pattern: </a:t>
            </a:r>
          </a:p>
          <a:p>
            <a:pPr lvl="2">
              <a:lnSpc>
                <a:spcPct val="12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Simple Sum2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8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FC83-A29B-BD2A-B752-156FE21D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FE258-304B-8C5F-21C9-258E7A42E0D0}"/>
              </a:ext>
            </a:extLst>
          </p:cNvPr>
          <p:cNvSpPr txBox="1"/>
          <p:nvPr/>
        </p:nvSpPr>
        <p:spPr>
          <a:xfrm>
            <a:off x="4634013" y="1322333"/>
            <a:ext cx="708223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posterior probability for 5 cases (from H0 to H4)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support in the data for one alternative hypothesis versus the null hypothesis.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B5DE72-EF15-FCA1-02A3-75496A23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8" y="1256710"/>
            <a:ext cx="4158254" cy="5079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03D25B-1F9B-A9B0-9C68-015A0CAD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5" y="2261627"/>
            <a:ext cx="5788402" cy="30696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8206BB-1F11-ED06-A24D-31E339703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45" y="1701278"/>
            <a:ext cx="2992573" cy="780055"/>
          </a:xfrm>
          <a:prstGeom prst="rect">
            <a:avLst/>
          </a:prstGeom>
        </p:spPr>
      </p:pic>
      <p:sp>
        <p:nvSpPr>
          <p:cNvPr id="36" name="Up Arrow 35">
            <a:extLst>
              <a:ext uri="{FF2B5EF4-FFF2-40B4-BE49-F238E27FC236}">
                <a16:creationId xmlns:a16="http://schemas.microsoft.com/office/drawing/2014/main" id="{9EC44BBE-0BDE-9490-9860-5A9A75112A54}"/>
              </a:ext>
            </a:extLst>
          </p:cNvPr>
          <p:cNvSpPr/>
          <p:nvPr/>
        </p:nvSpPr>
        <p:spPr bwMode="auto">
          <a:xfrm>
            <a:off x="7243919" y="5175184"/>
            <a:ext cx="72008" cy="134525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13971E-299A-6A7A-2468-2586CCD9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12" y="3836689"/>
            <a:ext cx="4394200" cy="133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DB8D2-D01B-A8AA-8122-C243A508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06" y="-42868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CDA62-723E-46B7-DA38-F5796D39A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3853"/>
                <a:ext cx="10800806" cy="5303390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4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4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4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4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4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9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96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BF for each SNP and each trait can be computed by using</a:t>
                </a:r>
                <a:r>
                  <a:rPr lang="en-US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Wakefield’s method:                                                            </a:t>
                </a:r>
                <a:endParaRPr lang="en-US" sz="9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9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9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,</a:t>
                </a:r>
              </a:p>
              <a:p>
                <a:endParaRPr lang="en-US" sz="9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9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9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9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probabilities</a:t>
                </a:r>
                <a:r>
                  <a:rPr lang="en-US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Set at SNP level — typically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sz="9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association with one trait,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9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colocalization (shared association).</a:t>
                </a:r>
              </a:p>
              <a:p>
                <a:endParaRPr lang="en-US" sz="8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CDA62-723E-46B7-DA38-F5796D39A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3853"/>
                <a:ext cx="10800806" cy="5303390"/>
              </a:xfrm>
              <a:blipFill>
                <a:blip r:embed="rId3"/>
                <a:stretch>
                  <a:fillRect l="-823" t="-718" r="-4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p Arrow 4">
            <a:extLst>
              <a:ext uri="{FF2B5EF4-FFF2-40B4-BE49-F238E27FC236}">
                <a16:creationId xmlns:a16="http://schemas.microsoft.com/office/drawing/2014/main" id="{550BC205-AFD4-B575-69A9-CE66937D4134}"/>
              </a:ext>
            </a:extLst>
          </p:cNvPr>
          <p:cNvSpPr/>
          <p:nvPr/>
        </p:nvSpPr>
        <p:spPr bwMode="auto">
          <a:xfrm>
            <a:off x="4794736" y="2230828"/>
            <a:ext cx="72008" cy="134525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C9BA715F-791B-67CE-DF67-DAA3F20FF58A}"/>
              </a:ext>
            </a:extLst>
          </p:cNvPr>
          <p:cNvSpPr/>
          <p:nvPr/>
        </p:nvSpPr>
        <p:spPr bwMode="auto">
          <a:xfrm>
            <a:off x="3937071" y="1777690"/>
            <a:ext cx="72008" cy="134525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09856-38F0-EB7D-207E-9F557B7572B7}"/>
              </a:ext>
            </a:extLst>
          </p:cNvPr>
          <p:cNvSpPr txBox="1"/>
          <p:nvPr/>
        </p:nvSpPr>
        <p:spPr>
          <a:xfrm>
            <a:off x="3578602" y="2370545"/>
            <a:ext cx="93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Factor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2D4A7-1702-9179-3713-ED7D7E5A00F0}"/>
              </a:ext>
            </a:extLst>
          </p:cNvPr>
          <p:cNvSpPr txBox="1"/>
          <p:nvPr/>
        </p:nvSpPr>
        <p:spPr>
          <a:xfrm>
            <a:off x="4542708" y="2398351"/>
            <a:ext cx="102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Odds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8EE77-EB81-2E7B-FC23-71967698E0E2}"/>
              </a:ext>
            </a:extLst>
          </p:cNvPr>
          <p:cNvSpPr txBox="1"/>
          <p:nvPr/>
        </p:nvSpPr>
        <p:spPr>
          <a:xfrm>
            <a:off x="1216694" y="5017205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51992F-B75E-F921-AE82-6B4084596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35" y="5094767"/>
            <a:ext cx="1774030" cy="3198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46F40B-C737-630C-34B4-5574309CDB92}"/>
              </a:ext>
            </a:extLst>
          </p:cNvPr>
          <p:cNvSpPr txBox="1"/>
          <p:nvPr/>
        </p:nvSpPr>
        <p:spPr>
          <a:xfrm>
            <a:off x="3802165" y="5018273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ratio of the variance of the prior and total variance.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8E9FAF-2D37-8400-ABE8-ADA5BEB8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242" y="1288508"/>
            <a:ext cx="3378200" cy="838200"/>
          </a:xfrm>
          <a:prstGeom prst="rect">
            <a:avLst/>
          </a:prstGeom>
        </p:spPr>
      </p:pic>
      <p:sp>
        <p:nvSpPr>
          <p:cNvPr id="26" name="Up Arrow 25">
            <a:extLst>
              <a:ext uri="{FF2B5EF4-FFF2-40B4-BE49-F238E27FC236}">
                <a16:creationId xmlns:a16="http://schemas.microsoft.com/office/drawing/2014/main" id="{0F5DF651-636E-22E3-87F7-2A3C0E3B015E}"/>
              </a:ext>
            </a:extLst>
          </p:cNvPr>
          <p:cNvSpPr/>
          <p:nvPr/>
        </p:nvSpPr>
        <p:spPr bwMode="auto">
          <a:xfrm>
            <a:off x="4009079" y="2239082"/>
            <a:ext cx="72008" cy="134525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2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DFE0-803A-77FE-FA92-24A99E02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6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GWAS-PW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87E544-8CF0-DC1B-B05D-3F650EEF0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738548"/>
                <a:ext cx="10863805" cy="6030016"/>
              </a:xfrm>
            </p:spPr>
            <p:txBody>
              <a:bodyPr>
                <a:normAutofit/>
              </a:bodyPr>
              <a:lstStyle/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GWAS-PW </a:t>
                </a:r>
                <a:r>
                  <a:rPr lang="en-US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(Pickrell</a:t>
                </a:r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al. 2016)</a:t>
                </a:r>
                <a:r>
                  <a:rPr lang="en-US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extends COLOC by empirically estimating priors from the genome-wide data for the five hypothesis.</a:t>
                </a:r>
              </a:p>
              <a:p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the following log likelihood function:</a:t>
                </a:r>
                <a:endParaRPr lang="en-US" b="0" dirty="0">
                  <a:solidFill>
                    <a:srgbClr val="2E2E2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600" b="0" dirty="0">
                  <a:solidFill>
                    <a:srgbClr val="2E2E2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600" b="0" dirty="0">
                  <a:solidFill>
                    <a:srgbClr val="2E2E2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600" b="0" dirty="0">
                  <a:solidFill>
                    <a:srgbClr val="2E2E2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sz="21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number of approximately independent blocks in the genome.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100" i="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prior probability that a region contains no genetic variants that influence either trait.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100" b="0" i="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j</m:t>
                        </m:r>
                      </m:sub>
                    </m:sSub>
                    <m:r>
                      <a:rPr lang="en-US" sz="21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prior probabilities of the four models.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en-US" sz="21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set of all five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en-US" sz="21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parameters.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RBF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100" dirty="0"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21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regional Bayes factor measuring the support for model </a:t>
                </a:r>
                <a14:m>
                  <m:oMath xmlns:m="http://schemas.openxmlformats.org/officeDocument/2006/math"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1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in genomic region </a:t>
                </a:r>
                <a14:m>
                  <m:oMath xmlns:m="http://schemas.openxmlformats.org/officeDocument/2006/math"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1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100" dirty="0"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solidFill>
                    <a:srgbClr val="2E2E2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solidFill>
                    <a:srgbClr val="2E2E2E"/>
                  </a:solidFill>
                  <a:latin typeface="Helvetica" pitchFamily="2" charset="0"/>
                </a:endParaRPr>
              </a:p>
              <a:p>
                <a:endParaRPr lang="en-US" sz="1600" dirty="0">
                  <a:solidFill>
                    <a:srgbClr val="2E2E2E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87E544-8CF0-DC1B-B05D-3F650EEF0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738548"/>
                <a:ext cx="10863805" cy="6030016"/>
              </a:xfrm>
              <a:blipFill>
                <a:blip r:embed="rId2"/>
                <a:stretch>
                  <a:fillRect l="-933" b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0BFBEF-64F8-9988-C9FF-F1D64BCFB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18" y="2639710"/>
            <a:ext cx="4708364" cy="16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E46-C37E-206E-0B95-57D77169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Sample Relatedness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39C4-0763-DC6D-E9DA-CF3CFDB7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886"/>
            <a:ext cx="10515600" cy="703837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GWAS-PW uses a multivariate linear regression model: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effect size: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,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400" dirty="0"/>
              <a:t>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Phenotypic correlation.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placing a multivariate normal prior on the effect size,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EC85B-546B-96FB-F081-00F10317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3" y="1561698"/>
            <a:ext cx="2799626" cy="1154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84B64-FB5B-3421-B8F6-753ADC29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95" y="3181440"/>
            <a:ext cx="5830075" cy="1243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72858-D09A-ADE5-87EE-09E0E49F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70" y="5645070"/>
            <a:ext cx="9088927" cy="10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A167-1167-8D9A-2AAE-9248FCC4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7" y="389916"/>
            <a:ext cx="10515600" cy="1325563"/>
          </a:xfrm>
        </p:spPr>
        <p:txBody>
          <a:bodyPr/>
          <a:lstStyle/>
          <a:p>
            <a:r>
              <a:rPr lang="en-US" dirty="0"/>
              <a:t>Further Issues about GWAS-PW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B785C-5216-19D6-01EE-7FD9E55C0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715479"/>
            <a:ext cx="11353800" cy="494657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9C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 of GWAS-PW (and COLOC):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Quick computation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Approximate Bayes Factor without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iterative computation scheme (such as Markov Chain Monte Carlo) is required.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Distinguished evidence for non-colocalization.(H0-H4)</a:t>
            </a:r>
          </a:p>
          <a:p>
            <a:pPr marL="800100" lvl="1">
              <a:buFont typeface="Arial" panose="020B0604020202020204" pitchFamily="34" charset="0"/>
              <a:buChar char="•"/>
            </a:pPr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3F9C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of GWAS-PW (and COLOC):</a:t>
            </a:r>
          </a:p>
          <a:p>
            <a:pPr marL="857250"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Single causal variant assumption</a:t>
            </a:r>
          </a:p>
          <a:p>
            <a:pPr marL="628650" lvl="1" indent="0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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Reduce accuracy of results with presence of allelic heterogeneity</a:t>
            </a:r>
          </a:p>
          <a:p>
            <a:pPr marL="628650" lvl="1" indent="0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/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Colocalization is concluded using a recommended value for the posterior colocalization probability (i.e. 0.8)</a:t>
            </a:r>
          </a:p>
          <a:p>
            <a:pPr marL="628650" lvl="1" indent="0">
              <a:buNone/>
            </a:pPr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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Inclusive result when PP4 are not significantly higher than PP1/PP2/PP3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/>
            <a:endParaRPr lang="en-CA" sz="2000" dirty="0">
              <a:solidFill>
                <a:srgbClr val="3F9C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9C3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298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17B-001A-E864-ADAA-EA37C063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4" y="0"/>
            <a:ext cx="10515600" cy="1325563"/>
          </a:xfrm>
        </p:spPr>
        <p:txBody>
          <a:bodyPr/>
          <a:lstStyle/>
          <a:p>
            <a:r>
              <a:rPr lang="en-US" dirty="0"/>
              <a:t>ECAVIAR  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Hormozdiari</a:t>
            </a:r>
            <a:r>
              <a:rPr lang="en-US" sz="2000" dirty="0"/>
              <a:t> et al. 2016)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10BC3B-DF03-069A-8B46-63B528DC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3867" y="1083616"/>
            <a:ext cx="12729547" cy="1512321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Simultaneously performing fine-mapping for GWAS and eQTL studies by considering almost all combinations of causal status between SNPs</a:t>
            </a:r>
          </a:p>
          <a:p>
            <a:pPr marL="1257300" lvl="2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 Estimate the posterior probability that the same variant is causal in both studies :</a:t>
            </a:r>
          </a:p>
          <a:p>
            <a:pPr marL="1371600" lvl="3" indent="0"/>
            <a:endParaRPr lang="en-US" sz="2000" dirty="0"/>
          </a:p>
          <a:p>
            <a:pPr marL="914400" lvl="2" indent="0"/>
            <a:endParaRPr lang="en-US" sz="2200" dirty="0"/>
          </a:p>
          <a:p>
            <a:pPr marL="457200" lvl="1" indent="0">
              <a:buNone/>
            </a:pPr>
            <a:endParaRPr lang="is-I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ECB2F-004F-6C58-610F-362179A3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34" y="2537123"/>
            <a:ext cx="9269250" cy="598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AADC8-0A6B-6D5C-E99E-7EF5BD94B42E}"/>
              </a:ext>
            </a:extLst>
          </p:cNvPr>
          <p:cNvSpPr txBox="1"/>
          <p:nvPr/>
        </p:nvSpPr>
        <p:spPr>
          <a:xfrm>
            <a:off x="496114" y="3013351"/>
            <a:ext cx="114880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</a:rPr>
              <a:t>Advantage:</a:t>
            </a:r>
            <a:endParaRPr lang="en-US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Higher true positive rate compared to COLOC when multiple variants are causal in a locus with low 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Limitations: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Computation can be very long when number of SNPs is huge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Impose an assumption on the maximum number of causal SNPs in a locus(six)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The posterior probability of co-localization will be averaged across several variants in high LD, resulting in ambiguous colocalization conclusions.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5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6AFE-7C81-E9AB-35EA-9E0F8CEC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COLOC2 </a:t>
            </a:r>
            <a:br>
              <a:rPr lang="en-US" dirty="0"/>
            </a:br>
            <a:r>
              <a:rPr lang="en-US" sz="2000" dirty="0"/>
              <a:t>(Dobbyn et al. 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91C6C-4530-2A7E-FB2D-C9B4C2E70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08894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Uses estimated</a:t>
                </a:r>
                <a:r>
                  <a:rPr lang="en-US" sz="24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proportions in GWAS-PW as priors (or optionally, </a:t>
                </a:r>
                <a:r>
                  <a:rPr lang="en-US" sz="2400" dirty="0" err="1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coloc</a:t>
                </a:r>
                <a:r>
                  <a:rPr lang="en-US" sz="24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default or user-specified priors) in the calculation of the posterior probability.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verages per-SNP asymptotic Bayes factors across three different values for prior variance term, </a:t>
                </a:r>
                <a14:m>
                  <m:oMath xmlns:m="http://schemas.openxmlformats.org/officeDocument/2006/math">
                    <m:r>
                      <a:rPr lang="en-US" sz="2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0.01,0.1</m:t>
                    </m:r>
                  </m:oMath>
                </a14:m>
                <a:r>
                  <a:rPr lang="en-US" sz="24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and 0.5 </a:t>
                </a:r>
                <a:endParaRPr lang="en-US" sz="2400" dirty="0"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Provides options for specifying phenotypic variance, estimating it from case-control proportions or estimating it from the data.</a:t>
                </a:r>
                <a:endParaRPr lang="en-US" sz="2400" b="0" i="0" dirty="0">
                  <a:solidFill>
                    <a:srgbClr val="2E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0" i="0" dirty="0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a locus with multiple independent </a:t>
                </a:r>
                <a:r>
                  <a:rPr lang="en-US" sz="2400" b="0" i="0" dirty="0" err="1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eQTL</a:t>
                </a:r>
                <a:r>
                  <a:rPr lang="en-US" sz="2400" b="0" i="0" dirty="0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signals, adopting </a:t>
                </a:r>
                <a:r>
                  <a:rPr lang="en-US" sz="2400" b="1" i="0" dirty="0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forward stepwise conditional analysis for the </a:t>
                </a:r>
                <a:r>
                  <a:rPr lang="en-US" sz="2400" b="1" i="0" dirty="0" err="1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eQTL</a:t>
                </a:r>
                <a:r>
                  <a:rPr lang="en-US" sz="2400" b="1" i="0" dirty="0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study</a:t>
                </a:r>
                <a:r>
                  <a:rPr lang="en-US" sz="2400" b="0" i="0" dirty="0">
                    <a:solidFill>
                      <a:srgbClr val="2E2E2E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gene with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independent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eQTLs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they run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colocalization models.</a:t>
                </a:r>
                <a:endParaRPr lang="en-US" sz="2400" b="0" i="0" dirty="0">
                  <a:solidFill>
                    <a:srgbClr val="2E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0" i="0" dirty="0">
                  <a:solidFill>
                    <a:srgbClr val="2E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91C6C-4530-2A7E-FB2D-C9B4C2E70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088943"/>
              </a:xfrm>
              <a:blipFill>
                <a:blip r:embed="rId2"/>
                <a:stretch>
                  <a:fillRect l="-844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23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6527-61CC-E41D-F465-524C70D3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23" y="18255"/>
            <a:ext cx="10515600" cy="1325563"/>
          </a:xfrm>
        </p:spPr>
        <p:txBody>
          <a:bodyPr/>
          <a:lstStyle/>
          <a:p>
            <a:r>
              <a:rPr lang="en-US" dirty="0"/>
              <a:t>COLOC2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6764C-E816-6994-ACF3-F385121E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75025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false positive rate of COLOC2 is controlled after implementing GWAS-PW where the posterior probability is calculated based on the likelihood of all genes.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E2E2E"/>
                </a:solidFill>
                <a:latin typeface="Helvetica" pitchFamily="2" charset="0"/>
              </a:rPr>
              <a:t>The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Helvetica" pitchFamily="2" charset="0"/>
              </a:rPr>
              <a:t> posterior probability </a:t>
            </a:r>
            <a:r>
              <a:rPr lang="en-US" sz="2000" dirty="0">
                <a:solidFill>
                  <a:srgbClr val="2E2E2E"/>
                </a:solidFill>
                <a:latin typeface="Helvetica" pitchFamily="2" charset="0"/>
              </a:rPr>
              <a:t>of COLOC needs to be 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Helvetica" pitchFamily="2" charset="0"/>
              </a:rPr>
              <a:t>modified to account for multiple hypothesis testing by adjusting the prior probability and other factors in the calculation of false positive report probability (FPRP) (</a:t>
            </a:r>
            <a:r>
              <a:rPr lang="en-US" sz="2000" b="0" i="0" dirty="0" err="1">
                <a:solidFill>
                  <a:srgbClr val="2E2E2E"/>
                </a:solidFill>
                <a:effectLst/>
                <a:latin typeface="Helvetica" pitchFamily="2" charset="0"/>
              </a:rPr>
              <a:t>Wacholder</a:t>
            </a:r>
            <a:r>
              <a:rPr lang="en-US" sz="2000" dirty="0">
                <a:solidFill>
                  <a:srgbClr val="2E2E2E"/>
                </a:solidFill>
                <a:latin typeface="Helvetica" pitchFamily="2" charset="0"/>
              </a:rPr>
              <a:t> et al.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Helvetica" pitchFamily="2" charset="0"/>
              </a:rPr>
              <a:t> 2024). </a:t>
            </a:r>
            <a:endParaRPr lang="en-US" sz="2000" b="0" i="0" dirty="0">
              <a:solidFill>
                <a:srgbClr val="2E2E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E95DF-12F8-B8D3-62EA-B67EF38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963"/>
            <a:ext cx="2082800" cy="444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5E7F6-682C-8E48-08D9-78BEB459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705836"/>
            <a:ext cx="2832100" cy="458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3D9737-4E25-4BB3-DA08-6ED24ABC0846}"/>
              </a:ext>
            </a:extLst>
          </p:cNvPr>
          <p:cNvSpPr txBox="1"/>
          <p:nvPr/>
        </p:nvSpPr>
        <p:spPr>
          <a:xfrm>
            <a:off x="899286" y="1460331"/>
            <a:ext cx="471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with 500 genes  (Wang et al. 2021):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689A7-85F4-C42B-E2B6-95DA1509BB32}"/>
              </a:ext>
            </a:extLst>
          </p:cNvPr>
          <p:cNvSpPr/>
          <p:nvPr/>
        </p:nvSpPr>
        <p:spPr>
          <a:xfrm>
            <a:off x="2921000" y="2115403"/>
            <a:ext cx="1364397" cy="2811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6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18F0A0-0099-1A7B-8CA2-CFF567F4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36" y="0"/>
            <a:ext cx="6777725" cy="7176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D4906-4BA0-96E0-6284-21FFF78FADE7}"/>
              </a:ext>
            </a:extLst>
          </p:cNvPr>
          <p:cNvSpPr txBox="1"/>
          <p:nvPr/>
        </p:nvSpPr>
        <p:spPr>
          <a:xfrm>
            <a:off x="408939" y="296957"/>
            <a:ext cx="5077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GWAS signature for IREB2 Colocalizes with the Conditional </a:t>
            </a:r>
            <a:r>
              <a:rPr lang="en-US" sz="2800" dirty="0" err="1"/>
              <a:t>eQTL</a:t>
            </a:r>
            <a:r>
              <a:rPr lang="en-US" sz="2800" dirty="0"/>
              <a:t> signature.</a:t>
            </a:r>
          </a:p>
        </p:txBody>
      </p:sp>
    </p:spTree>
    <p:extLst>
      <p:ext uri="{BB962C8B-B14F-4D97-AF65-F5344CB8AC3E}">
        <p14:creationId xmlns:p14="http://schemas.microsoft.com/office/powerpoint/2010/main" val="426003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0756-C63D-53B9-D941-BADE9D85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87BD-5781-ED55-7A7D-120832703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Introduction to Colocalization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Challenges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Overview of Classical Methods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Bayesian Colocalization approaches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037D-CC06-9E9C-388A-AC263682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-COLOC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9E9DE-1E88-731F-5012-4CE2ED152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SuSiE</a:t>
                </a:r>
                <a:r>
                  <a:rPr lang="en-US" sz="2800" baseline="30000" dirty="0">
                    <a:solidFill>
                      <a:srgbClr val="00578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framework to distinguish multiple signals for a given trait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.</a:t>
                </a:r>
              </a:p>
              <a:p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Suppose we specify L single-effect vectors in </a:t>
                </a:r>
                <a:r>
                  <a:rPr lang="en-US" dirty="0" err="1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SuSiE</a:t>
                </a:r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. </a:t>
                </a:r>
              </a:p>
              <a:p>
                <a:r>
                  <a:rPr lang="en-US" sz="2800" b="0" i="0" dirty="0" err="1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SuSiE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outputs an L*P matrix of SNP-level Bayes factor (P=number of SNPs). </a:t>
                </a:r>
              </a:p>
              <a:p>
                <a:r>
                  <a:rPr lang="en-US" sz="2800" b="0" i="0" dirty="0" err="1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SuSiE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outputs a </a:t>
                </a:r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95% credible set selecting a subset of L signals with inferred causal SNPs</a:t>
                </a:r>
              </a:p>
              <a:p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single effect vectors (signals) are selected for trait1 and trait2, respectively, we run COLOC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E2E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times </a:t>
                </a:r>
                <a:r>
                  <a:rPr lang="en-US" sz="2800" b="0" i="0" dirty="0">
                    <a:solidFill>
                      <a:srgbClr val="2E2E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all possible pairs of signals between the traits.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9E9DE-1E88-731F-5012-4CE2ED152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85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0AF7-1287-1F21-A2CE-DB67EA46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01" y="228645"/>
            <a:ext cx="10515600" cy="1325563"/>
          </a:xfrm>
        </p:spPr>
        <p:txBody>
          <a:bodyPr/>
          <a:lstStyle/>
          <a:p>
            <a:r>
              <a:rPr lang="en-US" dirty="0"/>
              <a:t>Which test should we use?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509D2A-1FA9-5275-1493-21423B40F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28" y="1364777"/>
            <a:ext cx="11808972" cy="46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DF92-606C-AF79-B09D-BB4588FA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Multi-Trait Colocalization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F3919-C042-CE63-52DC-6C33CFBA2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6349"/>
                <a:ext cx="10816988" cy="56245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Moloc</a:t>
                </a:r>
                <a:r>
                  <a:rPr lang="en-US" dirty="0"/>
                  <a:t> evaluates all possible configurations of shared vs. distinct causal variants across traits</a:t>
                </a:r>
              </a:p>
              <a:p>
                <a:pPr lvl="1"/>
                <a:r>
                  <a:rPr lang="en-US" dirty="0"/>
                  <a:t>Computationally intense: number of configurations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−1 (for T traits)</a:t>
                </a:r>
              </a:p>
              <a:p>
                <a:pPr lvl="1"/>
                <a:r>
                  <a:rPr lang="en-US" dirty="0"/>
                  <a:t>Good when you want explicit posterior probabilities for all trait-sharing scenarios</a:t>
                </a:r>
              </a:p>
              <a:p>
                <a:endParaRPr lang="en-US" b="1" dirty="0"/>
              </a:p>
              <a:p>
                <a:r>
                  <a:rPr lang="en-US" b="1" dirty="0" err="1">
                    <a:solidFill>
                      <a:schemeClr val="accent1"/>
                    </a:solidFill>
                  </a:rPr>
                  <a:t>Hyprcoloc</a:t>
                </a:r>
                <a:r>
                  <a:rPr lang="en-US" b="1" dirty="0"/>
                  <a:t> </a:t>
                </a:r>
                <a:r>
                  <a:rPr lang="en-US" dirty="0"/>
                  <a:t>uses a greedy algorithm to group traits that share a causal variant 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Prioritizes traits that colocalize strongly first, then expands to others</a:t>
                </a:r>
              </a:p>
              <a:p>
                <a:pPr lvl="1"/>
                <a:r>
                  <a:rPr lang="en-US" dirty="0" err="1"/>
                  <a:t>Hyprcoloc</a:t>
                </a:r>
                <a:r>
                  <a:rPr lang="en-US" dirty="0"/>
                  <a:t> is suited for large numbers of traits (e.g., &gt;10)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F3919-C042-CE63-52DC-6C33CFBA2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6349"/>
                <a:ext cx="10816988" cy="5624511"/>
              </a:xfrm>
              <a:blipFill>
                <a:blip r:embed="rId2"/>
                <a:stretch>
                  <a:fillRect l="-1056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70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F4AC-3225-45CD-4191-8A78883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05DA-0CF7-F59F-DD89-9DBDDDAC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068073"/>
          </a:xfrm>
        </p:spPr>
        <p:txBody>
          <a:bodyPr>
            <a:normAutofit/>
          </a:bodyPr>
          <a:lstStyle/>
          <a:p>
            <a:r>
              <a:rPr lang="en-US" dirty="0" err="1"/>
              <a:t>eCAVIAR</a:t>
            </a:r>
            <a:r>
              <a:rPr lang="en-US" dirty="0"/>
              <a:t> evaluates multiple causal configurations but is computationally intensive with many SNPs.</a:t>
            </a:r>
          </a:p>
          <a:p>
            <a:r>
              <a:rPr lang="en-US" dirty="0" err="1"/>
              <a:t>SuSiE</a:t>
            </a:r>
            <a:r>
              <a:rPr lang="en-US" dirty="0"/>
              <a:t>-COLOC reduces complexity but still requires L₁ × L₂ </a:t>
            </a:r>
            <a:r>
              <a:rPr lang="en-US" dirty="0" err="1"/>
              <a:t>coloc</a:t>
            </a:r>
            <a:r>
              <a:rPr lang="en-US" dirty="0"/>
              <a:t> runs.</a:t>
            </a:r>
          </a:p>
          <a:p>
            <a:r>
              <a:rPr lang="en-US" dirty="0"/>
              <a:t>Reduced power when there is high LD</a:t>
            </a:r>
          </a:p>
          <a:p>
            <a:r>
              <a:rPr lang="en-US" dirty="0"/>
              <a:t>Few formal corrections for multiple hypotheses across loci.</a:t>
            </a:r>
          </a:p>
          <a:p>
            <a:pPr lvl="1"/>
            <a:r>
              <a:rPr lang="en-US" sz="2800" dirty="0"/>
              <a:t>Posterior probabilities (e.g., PPH4) must be interpreted with caution in genome-wide scans. </a:t>
            </a:r>
          </a:p>
          <a:p>
            <a:pPr lvl="1"/>
            <a:r>
              <a:rPr lang="en-US" sz="2800" dirty="0"/>
              <a:t> Adjusting priors using false positive report probability (FPRP) to control for multiple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560C4-6CCE-42A1-0A10-F4E88D94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074" y="761983"/>
            <a:ext cx="9356678" cy="6096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D76DD-A5CD-F516-E548-CF55A40C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-139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Introduction - Genetic Association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5145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8B2125-4E09-8224-267C-D68CAA50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1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Introduction - Genetic Association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04DCE-7CE7-A914-C4C7-D7900A4F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9655"/>
            <a:ext cx="9687067" cy="56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730D0-AF06-8503-56E5-01A18D2CE0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218" y="255020"/>
            <a:ext cx="6743577" cy="70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1616"/>
                </a:solidFill>
              </a:rPr>
              <a:t>Visualizing GWAS and </a:t>
            </a:r>
            <a:r>
              <a:rPr lang="en-US" dirty="0" err="1">
                <a:solidFill>
                  <a:srgbClr val="161616"/>
                </a:solidFill>
              </a:rPr>
              <a:t>eQTLs</a:t>
            </a:r>
            <a:endParaRPr lang="en-US" dirty="0">
              <a:solidFill>
                <a:srgbClr val="161616"/>
              </a:solidFill>
            </a:endParaRPr>
          </a:p>
        </p:txBody>
      </p:sp>
      <p:pic>
        <p:nvPicPr>
          <p:cNvPr id="5" name="Picture 4" descr="atp12a_colocalization.jpg">
            <a:extLst>
              <a:ext uri="{FF2B5EF4-FFF2-40B4-BE49-F238E27FC236}">
                <a16:creationId xmlns:a16="http://schemas.microsoft.com/office/drawing/2014/main" id="{003FABF5-056F-1ABB-8CC0-70ADB9CD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04" y="1291254"/>
            <a:ext cx="5543414" cy="7970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86668-5A06-ABDB-39F7-AC7E982DC7B4}"/>
              </a:ext>
            </a:extLst>
          </p:cNvPr>
          <p:cNvSpPr txBox="1"/>
          <p:nvPr/>
        </p:nvSpPr>
        <p:spPr>
          <a:xfrm>
            <a:off x="690082" y="2029918"/>
            <a:ext cx="225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61616"/>
                </a:solidFill>
              </a:rPr>
              <a:t>MI~SNP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8381C-1704-F1E1-C9D1-57BA4060FD13}"/>
              </a:ext>
            </a:extLst>
          </p:cNvPr>
          <p:cNvSpPr txBox="1"/>
          <p:nvPr/>
        </p:nvSpPr>
        <p:spPr>
          <a:xfrm>
            <a:off x="643049" y="4366225"/>
            <a:ext cx="1974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61616"/>
                </a:solidFill>
              </a:rPr>
              <a:t>E</a:t>
            </a:r>
            <a:r>
              <a:rPr lang="en-US" sz="3200" baseline="-25000" dirty="0">
                <a:solidFill>
                  <a:srgbClr val="161616"/>
                </a:solidFill>
              </a:rPr>
              <a:t>P</a:t>
            </a:r>
            <a:r>
              <a:rPr lang="en-US" sz="3200" dirty="0">
                <a:solidFill>
                  <a:srgbClr val="161616"/>
                </a:solidFill>
              </a:rPr>
              <a:t>~SNP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2F642-6E36-1EFC-54A9-65AA07D07DD1}"/>
              </a:ext>
            </a:extLst>
          </p:cNvPr>
          <p:cNvSpPr txBox="1"/>
          <p:nvPr/>
        </p:nvSpPr>
        <p:spPr>
          <a:xfrm>
            <a:off x="7837715" y="1291254"/>
            <a:ext cx="42062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Colocalization analysis: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We want to test whether </a:t>
            </a:r>
            <a:r>
              <a:rPr lang="en-US" sz="2800" dirty="0" err="1">
                <a:effectLst/>
                <a:latin typeface="Helvetica" pitchFamily="2" charset="0"/>
              </a:rPr>
              <a:t>eQTL</a:t>
            </a:r>
            <a:r>
              <a:rPr lang="en-US" sz="2800" dirty="0">
                <a:effectLst/>
                <a:latin typeface="Helvetica" pitchFamily="2" charset="0"/>
              </a:rPr>
              <a:t> p-values and GWAS p-values have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similar/overlapping pattern at the set of same SNPs.</a:t>
            </a:r>
          </a:p>
        </p:txBody>
      </p:sp>
    </p:spTree>
    <p:extLst>
      <p:ext uri="{BB962C8B-B14F-4D97-AF65-F5344CB8AC3E}">
        <p14:creationId xmlns:p14="http://schemas.microsoft.com/office/powerpoint/2010/main" val="120495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jiafen:Desktop:GWAS1_regulationHD:paper:new_figures:Fig2_multipanel_v6_hybrid_imputation.jpeg">
            <a:extLst>
              <a:ext uri="{FF2B5EF4-FFF2-40B4-BE49-F238E27FC236}">
                <a16:creationId xmlns:a16="http://schemas.microsoft.com/office/drawing/2014/main" id="{BBC4216F-7B49-FDE0-069E-CBF087E3B2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73" y="211861"/>
            <a:ext cx="7881454" cy="6631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B3E163-0D66-8E3A-86DC-2336ADF34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7690"/>
              </p:ext>
            </p:extLst>
          </p:nvPr>
        </p:nvGraphicFramePr>
        <p:xfrm>
          <a:off x="1745673" y="96178"/>
          <a:ext cx="9036496" cy="666564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5206514">
                  <a:extLst>
                    <a:ext uri="{9D8B030D-6E8A-4147-A177-3AD203B41FA5}">
                      <a16:colId xmlns:a16="http://schemas.microsoft.com/office/drawing/2014/main" val="481533974"/>
                    </a:ext>
                  </a:extLst>
                </a:gridCol>
                <a:gridCol w="3829982">
                  <a:extLst>
                    <a:ext uri="{9D8B030D-6E8A-4147-A177-3AD203B41FA5}">
                      <a16:colId xmlns:a16="http://schemas.microsoft.com/office/drawing/2014/main" val="1971731225"/>
                    </a:ext>
                  </a:extLst>
                </a:gridCol>
              </a:tblGrid>
              <a:tr h="10964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Different GWAS-eQTL Colocalization Scenarios 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Illustration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red: GWAS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45AE"/>
                          </a:solidFill>
                          <a:effectLst/>
                        </a:rPr>
                        <a:t>blue: eQTL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78542"/>
                  </a:ext>
                </a:extLst>
              </a:tr>
              <a:tr h="1561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Alter1: ONE GWAS SNP, and ONE eQTL </a:t>
                      </a:r>
                      <a:endParaRPr lang="en-CA" sz="2400" b="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CA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09207"/>
                  </a:ext>
                </a:extLst>
              </a:tr>
              <a:tr h="20301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</a:rPr>
                        <a:t>Alter2: The eQTL peak overlapped with the higher GWAS peak </a:t>
                      </a:r>
                      <a:endParaRPr lang="en-CA" sz="2400" b="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20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CA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30633"/>
                  </a:ext>
                </a:extLst>
              </a:tr>
              <a:tr h="19764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</a:rPr>
                        <a:t>Alter3: The eQTL peak overlapped with the lower GWAS peak </a:t>
                      </a:r>
                      <a:endParaRPr lang="en-CA" sz="2400" b="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20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17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2B70081-3442-C60C-FD22-53657E9469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61" y="1262892"/>
            <a:ext cx="3445498" cy="144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E035F-7631-4F68-9BCC-4AED71311C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61" y="2845661"/>
            <a:ext cx="3445498" cy="187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FA14E-697B-3EF3-D167-62D7A02DAB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61" y="4965691"/>
            <a:ext cx="3415156" cy="16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98EF3B-980E-B0BF-E8F8-9A96937F7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318895"/>
              </p:ext>
            </p:extLst>
          </p:nvPr>
        </p:nvGraphicFramePr>
        <p:xfrm>
          <a:off x="1870364" y="80628"/>
          <a:ext cx="8820470" cy="669674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5366776">
                  <a:extLst>
                    <a:ext uri="{9D8B030D-6E8A-4147-A177-3AD203B41FA5}">
                      <a16:colId xmlns:a16="http://schemas.microsoft.com/office/drawing/2014/main" val="2582693373"/>
                    </a:ext>
                  </a:extLst>
                </a:gridCol>
                <a:gridCol w="3453694">
                  <a:extLst>
                    <a:ext uri="{9D8B030D-6E8A-4147-A177-3AD203B41FA5}">
                      <a16:colId xmlns:a16="http://schemas.microsoft.com/office/drawing/2014/main" val="1971731225"/>
                    </a:ext>
                  </a:extLst>
                </a:gridCol>
              </a:tblGrid>
              <a:tr h="9119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Different GWAS-eQTL Colocalization Scenarios 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Illustration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 (red: GWAS,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blue: eQTL)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78542"/>
                  </a:ext>
                </a:extLst>
              </a:tr>
              <a:tr h="2004112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Alter4: The non-overlapped eQTL peak is lower than the GWAS peak </a:t>
                      </a:r>
                      <a:endParaRPr lang="en-CA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A" sz="2400" b="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CA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09207"/>
                  </a:ext>
                </a:extLst>
              </a:tr>
              <a:tr h="2004111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Alter5: The non-overlapped eQTL peak is higher than the GWAS peak </a:t>
                      </a:r>
                      <a:endParaRPr lang="en-CA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400" b="0" dirty="0"/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CA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</a:t>
                      </a:r>
                      <a:endParaRPr lang="en-US" dirty="0"/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85183"/>
                  </a:ext>
                </a:extLst>
              </a:tr>
              <a:tr h="171316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Alter6: TWO overlapping GWAS SNPs and eQTLs </a:t>
                      </a:r>
                      <a:endParaRPr lang="en-CA" sz="2400" b="0" kern="1200" dirty="0">
                        <a:solidFill>
                          <a:schemeClr val="dk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endParaRPr lang="en-US" sz="2400" b="0" dirty="0"/>
                    </a:p>
                  </a:txBody>
                  <a:tcPr marL="42496" marR="42496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2496" marR="4249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1130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DEB8ED9-F73A-3358-B14A-71810D7807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0" y="1160748"/>
            <a:ext cx="3240360" cy="1728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9F7C5-B7AF-8B7E-EF67-C80AA099B5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6" y="3102098"/>
            <a:ext cx="3240360" cy="1875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F75F4-742C-E399-6F8C-3D8985E8E3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6" y="5206746"/>
            <a:ext cx="3096344" cy="14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67A00-4286-FABE-05C7-1EC5BC2C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7" y="571780"/>
            <a:ext cx="9793406" cy="6240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4273C-881B-FE54-B132-DCB70F13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0" y="-203891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1431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1128</Words>
  <Application>Microsoft Macintosh PowerPoint</Application>
  <PresentationFormat>Widescreen</PresentationFormat>
  <Paragraphs>177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Georgia</vt:lpstr>
      <vt:lpstr>Helvetica</vt:lpstr>
      <vt:lpstr>Times New Roman</vt:lpstr>
      <vt:lpstr>Wingdings</vt:lpstr>
      <vt:lpstr>Office Theme</vt:lpstr>
      <vt:lpstr>Co-localization Methods </vt:lpstr>
      <vt:lpstr>Outline</vt:lpstr>
      <vt:lpstr>Introduction - Genetic Association Analysis</vt:lpstr>
      <vt:lpstr>Introduction - Genetic Association Analysis</vt:lpstr>
      <vt:lpstr>Visualizing GWAS and eQTLs</vt:lpstr>
      <vt:lpstr>PowerPoint Presentation</vt:lpstr>
      <vt:lpstr>PowerPoint Presentation</vt:lpstr>
      <vt:lpstr>PowerPoint Presentation</vt:lpstr>
      <vt:lpstr>Challenges</vt:lpstr>
      <vt:lpstr>Several Methods to integrate GWAS and eQTL Data</vt:lpstr>
      <vt:lpstr>COLOC</vt:lpstr>
      <vt:lpstr>COLOC</vt:lpstr>
      <vt:lpstr>GWAS-PW</vt:lpstr>
      <vt:lpstr>Dealing with Sample Relatedness</vt:lpstr>
      <vt:lpstr>Further Issues about GWAS-PW</vt:lpstr>
      <vt:lpstr>ECAVIAR   (Hormozdiari et al. 2016)</vt:lpstr>
      <vt:lpstr>COLOC2  (Dobbyn et al. 2017)</vt:lpstr>
      <vt:lpstr>COLOC2</vt:lpstr>
      <vt:lpstr>PowerPoint Presentation</vt:lpstr>
      <vt:lpstr>SuSiE-COLOC</vt:lpstr>
      <vt:lpstr>Which test should we use?</vt:lpstr>
      <vt:lpstr>Extensions to Multi-Trait Colocalization</vt:lpstr>
      <vt:lpstr>Further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Fan</dc:creator>
  <cp:lastModifiedBy>Wang, Fan</cp:lastModifiedBy>
  <cp:revision>10</cp:revision>
  <dcterms:created xsi:type="dcterms:W3CDTF">2025-03-25T16:45:19Z</dcterms:created>
  <dcterms:modified xsi:type="dcterms:W3CDTF">2025-03-29T16:15:38Z</dcterms:modified>
</cp:coreProperties>
</file>